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1" name="Imagen 10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75B7BACC-1B87-4153-B28A-7569548FF4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3339"/>
            <a:ext cx="1547664" cy="10858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pic>
        <p:nvPicPr>
          <p:cNvPr id="11" name="Imagen 10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52199C0A-0E14-4329-860E-DA986B1E9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3339"/>
            <a:ext cx="1547664" cy="10858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AD1CC8-440D-4F3C-9E3B-486FBEF43CB1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56A555-7F92-4498-8C2A-13C1E74FF748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5" name="Imagen 4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618196CA-7BED-4755-93F4-3D1DEB7DB23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3339"/>
            <a:ext cx="1547664" cy="1085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8.wma"/><Relationship Id="rId7" Type="http://schemas.openxmlformats.org/officeDocument/2006/relationships/image" Target="../media/image13.png"/><Relationship Id="rId2" Type="http://schemas.microsoft.com/office/2007/relationships/media" Target="../media/media8.wma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6600" dirty="0"/>
              <a:t>LA CÉLULA</a:t>
            </a:r>
            <a:br>
              <a:rPr lang="es-CL" dirty="0"/>
            </a:br>
            <a:r>
              <a:rPr lang="es-CL" dirty="0"/>
              <a:t>(</a:t>
            </a:r>
            <a:r>
              <a:rPr lang="es-CL" sz="2400" dirty="0"/>
              <a:t>necesitaremos audífonos</a:t>
            </a:r>
            <a:r>
              <a:rPr lang="es-CL" dirty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049376"/>
          </a:xfrm>
        </p:spPr>
        <p:txBody>
          <a:bodyPr>
            <a:normAutofit/>
          </a:bodyPr>
          <a:lstStyle/>
          <a:p>
            <a:r>
              <a:rPr lang="es-CL" dirty="0"/>
              <a:t>QUINTO BÁSICO</a:t>
            </a:r>
          </a:p>
          <a:p>
            <a:r>
              <a:rPr lang="es-CL" dirty="0"/>
              <a:t>PROFESORA: YANNY CRUZ VILLA</a:t>
            </a:r>
          </a:p>
          <a:p>
            <a:r>
              <a:rPr lang="es-CL" sz="4400" dirty="0"/>
              <a:t>(NO IMPRIMIR)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28"/>
    </mc:Choice>
    <mc:Fallback xmlns="">
      <p:transition spd="slow" advTm="28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CIENCIAS NATURALES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 UNIDAD 2</a:t>
            </a:r>
          </a:p>
          <a:p>
            <a:r>
              <a:rPr lang="es-CL" dirty="0"/>
              <a:t>OA-1; Reconocer y explicar que los seres vivos están formados por una o más células y que estas se organizan en tejidos, órganos y sistemas.</a:t>
            </a:r>
          </a:p>
          <a:p>
            <a:endParaRPr lang="es-CL" b="1" dirty="0"/>
          </a:p>
          <a:p>
            <a:endParaRPr lang="es-CL" b="1" dirty="0"/>
          </a:p>
          <a:p>
            <a:r>
              <a:rPr lang="es-CL" b="1" dirty="0"/>
              <a:t>Objetivo de la clase: </a:t>
            </a:r>
            <a:r>
              <a:rPr lang="es-CL" dirty="0"/>
              <a:t>Explicar que todos los seres vivos, animales y plantas están</a:t>
            </a:r>
          </a:p>
          <a:p>
            <a:pPr>
              <a:buNone/>
            </a:pPr>
            <a:r>
              <a:rPr lang="es-CL" dirty="0"/>
              <a:t> constituidos por unidades estructurales llamadas células.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32"/>
    </mc:Choice>
    <mc:Fallback xmlns="">
      <p:transition spd="slow" advTm="47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0"/>
            <a:ext cx="7787658" cy="6858000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57"/>
    </mc:Choice>
    <mc:Fallback xmlns="">
      <p:transition spd="slow" advTm="60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00"/>
            <a:ext cx="8748712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50"/>
    </mc:Choice>
    <mc:Fallback xmlns="">
      <p:transition spd="slow" advTm="36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nografias.com/trabajos93/tejidos-fundamentales-del-cuerpo-humano/image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74613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62"/>
    </mc:Choice>
    <mc:Fallback xmlns="">
      <p:transition spd="slow" advTm="38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70075" y="71438"/>
            <a:ext cx="31686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FF0000"/>
                </a:solidFill>
              </a:rPr>
              <a:t>CÉLULAS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0035" y="912241"/>
            <a:ext cx="3816747" cy="100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Célula procariota</a:t>
            </a:r>
          </a:p>
        </p:txBody>
      </p:sp>
      <p:sp>
        <p:nvSpPr>
          <p:cNvPr id="6" name="5 Elipse"/>
          <p:cNvSpPr/>
          <p:nvPr/>
        </p:nvSpPr>
        <p:spPr>
          <a:xfrm>
            <a:off x="5580063" y="71438"/>
            <a:ext cx="3455987" cy="12239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Formadas por Biomoléculas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49878" y="1247094"/>
            <a:ext cx="3167856" cy="865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Célula eucariota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23850" y="2492375"/>
            <a:ext cx="3168650" cy="12969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Bacterias, hongos y </a:t>
            </a:r>
            <a:r>
              <a:rPr lang="es-ES" sz="2800" dirty="0" err="1"/>
              <a:t>archeas</a:t>
            </a:r>
            <a:endParaRPr lang="es-ES" sz="28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924300" y="2492375"/>
            <a:ext cx="2303463" cy="8651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Célula vegetal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516688" y="2492375"/>
            <a:ext cx="2303462" cy="8651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Célula animal</a:t>
            </a:r>
          </a:p>
        </p:txBody>
      </p:sp>
      <p:pic>
        <p:nvPicPr>
          <p:cNvPr id="15369" name="Picture 2" descr="http://lacelula2011.wikispaces.com/file/view/celula_vegetal_y_animal.jpg/230739970/celula_vegetal_y_ani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860800"/>
            <a:ext cx="424815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 descr="http://www.bublegum.net/uploads/m/Maristas/267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005263"/>
            <a:ext cx="25209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 rot="10800000" flipV="1">
            <a:off x="2843213" y="1052513"/>
            <a:ext cx="360362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249738" y="719138"/>
            <a:ext cx="538162" cy="622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>
            <a:off x="4645025" y="22050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867400" y="2133600"/>
            <a:ext cx="865188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8" idx="0"/>
          </p:cNvCxnSpPr>
          <p:nvPr/>
        </p:nvCxnSpPr>
        <p:spPr>
          <a:xfrm flipH="1">
            <a:off x="1908175" y="2133600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76" name="16 Imagen" descr="LOGO AU VIR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44450"/>
            <a:ext cx="198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69"/>
    </mc:Choice>
    <mc:Fallback xmlns="">
      <p:transition spd="slow" advTm="76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377" y="260648"/>
            <a:ext cx="6911975" cy="657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2 Imagen" descr="LOGO AU VIR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44450"/>
            <a:ext cx="198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5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>
                <a:solidFill>
                  <a:schemeClr val="tx1"/>
                </a:solidFill>
                <a:cs typeface="Trebuchet MS" pitchFamily="34" charset="0"/>
              </a:rPr>
              <a:t>La teoría celular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92003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0" tIns="43635" rIns="87270" bIns="43635">
            <a:spAutoFit/>
          </a:bodyPr>
          <a:lstStyle/>
          <a:p>
            <a:pPr defTabSz="873125" eaLnBrk="1" hangingPunct="1">
              <a:spcBef>
                <a:spcPct val="50000"/>
              </a:spcBef>
            </a:pPr>
            <a:r>
              <a:rPr lang="es-ES" sz="1900">
                <a:latin typeface="Arial" charset="0"/>
              </a:rPr>
              <a:t>Estos estudios y los realizados posteriormente permitieron establecer en el </a:t>
            </a:r>
            <a:r>
              <a:rPr lang="es-ES" sz="1900" b="1">
                <a:solidFill>
                  <a:srgbClr val="FA2110"/>
                </a:solidFill>
                <a:latin typeface="Arial" charset="0"/>
              </a:rPr>
              <a:t>siglo XIX</a:t>
            </a:r>
            <a:r>
              <a:rPr lang="es-ES" sz="1900">
                <a:latin typeface="Arial" charset="0"/>
              </a:rPr>
              <a:t> lo que se conoce como </a:t>
            </a:r>
            <a:r>
              <a:rPr lang="es-ES" sz="1900" b="1">
                <a:solidFill>
                  <a:srgbClr val="FA2110"/>
                </a:solidFill>
                <a:latin typeface="Arial" charset="0"/>
              </a:rPr>
              <a:t>Teoría Celular</a:t>
            </a:r>
            <a:r>
              <a:rPr lang="es-ES" sz="1900">
                <a:latin typeface="Arial" charset="0"/>
              </a:rPr>
              <a:t>, que dice lo siguiente: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16013" y="2492375"/>
            <a:ext cx="7488237" cy="2544763"/>
          </a:xfrm>
          <a:prstGeom prst="rect">
            <a:avLst/>
          </a:prstGeom>
          <a:solidFill>
            <a:srgbClr val="EEFFD7"/>
          </a:solidFill>
          <a:ln w="9525">
            <a:noFill/>
            <a:miter lim="800000"/>
            <a:headEnd/>
            <a:tailEnd/>
          </a:ln>
        </p:spPr>
        <p:txBody>
          <a:bodyPr lIns="87270" tIns="43635" rIns="87270" bIns="43635">
            <a:spAutoFit/>
          </a:bodyPr>
          <a:lstStyle/>
          <a:p>
            <a:pPr marL="327025" indent="-327025" defTabSz="873125" eaLnBrk="1" hangingPunct="1"/>
            <a:r>
              <a:rPr lang="es-ES" sz="1700" b="1">
                <a:solidFill>
                  <a:srgbClr val="003366"/>
                </a:solidFill>
                <a:latin typeface="Arial" charset="0"/>
              </a:rPr>
              <a:t>1- Todo ser vivo está formado por una o más células.</a:t>
            </a:r>
            <a:br>
              <a:rPr lang="es-ES" sz="1700" b="1">
                <a:solidFill>
                  <a:srgbClr val="003366"/>
                </a:solidFill>
                <a:latin typeface="Arial" charset="0"/>
              </a:rPr>
            </a:br>
            <a:endParaRPr lang="es-ES" sz="1700" b="1">
              <a:solidFill>
                <a:srgbClr val="003366"/>
              </a:solidFill>
              <a:latin typeface="Arial" charset="0"/>
            </a:endParaRPr>
          </a:p>
          <a:p>
            <a:pPr marL="327025" indent="-327025" defTabSz="873125" eaLnBrk="1" hangingPunct="1"/>
            <a:r>
              <a:rPr lang="es-ES" sz="1700" b="1">
                <a:solidFill>
                  <a:srgbClr val="4E97E0"/>
                </a:solidFill>
                <a:latin typeface="Arial" charset="0"/>
              </a:rPr>
              <a:t>2- La célula es lo más pequeño que tiene vida propia: es la unidad anatómica y fisiológica del ser vivo.</a:t>
            </a:r>
            <a:br>
              <a:rPr lang="es-ES" sz="1700" b="1">
                <a:solidFill>
                  <a:srgbClr val="FB8257"/>
                </a:solidFill>
                <a:latin typeface="Arial" charset="0"/>
              </a:rPr>
            </a:br>
            <a:endParaRPr lang="es-ES" sz="1700" b="1">
              <a:solidFill>
                <a:srgbClr val="FB8257"/>
              </a:solidFill>
              <a:latin typeface="Arial" charset="0"/>
            </a:endParaRPr>
          </a:p>
          <a:p>
            <a:pPr marL="327025" indent="-327025" defTabSz="873125" eaLnBrk="1" hangingPunct="1"/>
            <a:r>
              <a:rPr lang="es-ES" sz="1700" b="1">
                <a:solidFill>
                  <a:srgbClr val="003366"/>
                </a:solidFill>
                <a:latin typeface="Arial" charset="0"/>
              </a:rPr>
              <a:t>3- Toda célula procede de otra célula preexistente.</a:t>
            </a:r>
            <a:br>
              <a:rPr lang="es-ES" sz="1700" b="1">
                <a:solidFill>
                  <a:srgbClr val="003366"/>
                </a:solidFill>
                <a:latin typeface="Arial" charset="0"/>
              </a:rPr>
            </a:br>
            <a:endParaRPr lang="es-ES" sz="1700" b="1">
              <a:solidFill>
                <a:srgbClr val="003366"/>
              </a:solidFill>
              <a:latin typeface="Arial" charset="0"/>
            </a:endParaRPr>
          </a:p>
          <a:p>
            <a:pPr marL="327025" indent="-327025" defTabSz="873125" eaLnBrk="1" hangingPunct="1"/>
            <a:r>
              <a:rPr lang="es-ES" sz="1700" b="1">
                <a:solidFill>
                  <a:srgbClr val="4E97E0"/>
                </a:solidFill>
                <a:latin typeface="Arial" charset="0"/>
              </a:rPr>
              <a:t>4- El material hereditario pasa de la célula madre a las hijas.</a:t>
            </a:r>
            <a:r>
              <a:rPr lang="es-ES" sz="1700">
                <a:solidFill>
                  <a:srgbClr val="FA2110"/>
                </a:solidFill>
                <a:latin typeface="Arial" charset="0"/>
              </a:rPr>
              <a:t> </a:t>
            </a:r>
          </a:p>
          <a:p>
            <a:pPr marL="327025" indent="-327025" defTabSz="873125" eaLnBrk="1" hangingPunct="1">
              <a:spcBef>
                <a:spcPct val="50000"/>
              </a:spcBef>
            </a:pPr>
            <a:endParaRPr lang="es-ES" sz="1700">
              <a:solidFill>
                <a:srgbClr val="FA2110"/>
              </a:solidFill>
              <a:latin typeface="Arial" charset="0"/>
            </a:endParaRPr>
          </a:p>
        </p:txBody>
      </p:sp>
      <p:pic>
        <p:nvPicPr>
          <p:cNvPr id="17413" name="Picture 5" descr="1233231174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80013"/>
            <a:ext cx="248443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image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1625" y="5157788"/>
            <a:ext cx="30257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3788" y="5084763"/>
            <a:ext cx="29352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7 Imagen" descr="LOGO AU VIRT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" y="44450"/>
            <a:ext cx="1989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83"/>
    </mc:Choice>
    <mc:Fallback xmlns="">
      <p:transition spd="slow" advTm="89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771_Celula_animal_y_vegetal_by_falcon_creati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5041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8"/>
    </mc:Choice>
    <mc:Fallback xmlns="">
      <p:transition spd="slow" advTm="56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1.4|22.5|18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179</Words>
  <Application>Microsoft Office PowerPoint</Application>
  <PresentationFormat>Presentación en pantalla (4:3)</PresentationFormat>
  <Paragraphs>24</Paragraphs>
  <Slides>9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2</vt:lpstr>
      <vt:lpstr>Opulento</vt:lpstr>
      <vt:lpstr>LA CÉLULA (necesitaremos audífonos)</vt:lpstr>
      <vt:lpstr>CIENCIAS NATURALES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teoría celular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CÉLULA</dc:title>
  <dc:creator>yanny cruz</dc:creator>
  <cp:lastModifiedBy>Jocelyn Madrid</cp:lastModifiedBy>
  <cp:revision>11</cp:revision>
  <dcterms:created xsi:type="dcterms:W3CDTF">2019-05-01T23:01:35Z</dcterms:created>
  <dcterms:modified xsi:type="dcterms:W3CDTF">2020-05-17T21:41:01Z</dcterms:modified>
</cp:coreProperties>
</file>